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odec Pro Bold" charset="1" panose="00000600000000000000"/>
      <p:regular r:id="rId25"/>
    </p:embeddedFont>
    <p:embeddedFont>
      <p:font typeface="Codec Pro" charset="1" panose="00000500000000000000"/>
      <p:regular r:id="rId26"/>
    </p:embeddedFont>
    <p:embeddedFont>
      <p:font typeface="Smile Font TH" charset="1" panose="02000503000000000000"/>
      <p:regular r:id="rId27"/>
    </p:embeddedFont>
    <p:embeddedFont>
      <p:font typeface="Smile Font TH Bold" charset="1" panose="02000503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02535">
            <a:off x="9486460" y="445076"/>
            <a:ext cx="13782044" cy="9396848"/>
          </a:xfrm>
          <a:custGeom>
            <a:avLst/>
            <a:gdLst/>
            <a:ahLst/>
            <a:cxnLst/>
            <a:rect r="r" b="b" t="t" l="l"/>
            <a:pathLst>
              <a:path h="9396848" w="13782044">
                <a:moveTo>
                  <a:pt x="0" y="0"/>
                </a:moveTo>
                <a:lnTo>
                  <a:pt x="13782044" y="0"/>
                </a:lnTo>
                <a:lnTo>
                  <a:pt x="13782044" y="9396848"/>
                </a:lnTo>
                <a:lnTo>
                  <a:pt x="0" y="9396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02535">
            <a:off x="-3927693" y="-2598651"/>
            <a:ext cx="13782044" cy="9396848"/>
          </a:xfrm>
          <a:custGeom>
            <a:avLst/>
            <a:gdLst/>
            <a:ahLst/>
            <a:cxnLst/>
            <a:rect r="r" b="b" t="t" l="l"/>
            <a:pathLst>
              <a:path h="9396848" w="13782044">
                <a:moveTo>
                  <a:pt x="0" y="0"/>
                </a:moveTo>
                <a:lnTo>
                  <a:pt x="13782044" y="0"/>
                </a:lnTo>
                <a:lnTo>
                  <a:pt x="13782044" y="9396848"/>
                </a:lnTo>
                <a:lnTo>
                  <a:pt x="0" y="9396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292863" y="4711152"/>
            <a:ext cx="4088703" cy="7521026"/>
          </a:xfrm>
          <a:custGeom>
            <a:avLst/>
            <a:gdLst/>
            <a:ahLst/>
            <a:cxnLst/>
            <a:rect r="r" b="b" t="t" l="l"/>
            <a:pathLst>
              <a:path h="7521026" w="4088703">
                <a:moveTo>
                  <a:pt x="0" y="0"/>
                </a:moveTo>
                <a:lnTo>
                  <a:pt x="4088704" y="0"/>
                </a:lnTo>
                <a:lnTo>
                  <a:pt x="4088704" y="7521026"/>
                </a:lnTo>
                <a:lnTo>
                  <a:pt x="0" y="752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5679" y="1066800"/>
            <a:ext cx="14536642" cy="400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299" b="true">
                <a:solidFill>
                  <a:srgbClr val="398D4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Aplicación Móvil basada en Redes Neuronales para la Identificación, Diagnóstico y Consulta de Plantas Medicinales</a:t>
            </a:r>
          </a:p>
          <a:p>
            <a:pPr algn="ctr">
              <a:lnSpc>
                <a:spcPts val="611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6593170" y="0"/>
                </a:moveTo>
                <a:lnTo>
                  <a:pt x="0" y="0"/>
                </a:lnTo>
                <a:lnTo>
                  <a:pt x="0" y="6449319"/>
                </a:lnTo>
                <a:lnTo>
                  <a:pt x="6593170" y="6449319"/>
                </a:lnTo>
                <a:lnTo>
                  <a:pt x="65931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483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0" y="0"/>
                </a:moveTo>
                <a:lnTo>
                  <a:pt x="6593170" y="0"/>
                </a:lnTo>
                <a:lnTo>
                  <a:pt x="6593170" y="6449319"/>
                </a:lnTo>
                <a:lnTo>
                  <a:pt x="0" y="6449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96220" y="979919"/>
            <a:ext cx="1733576" cy="1969973"/>
          </a:xfrm>
          <a:custGeom>
            <a:avLst/>
            <a:gdLst/>
            <a:ahLst/>
            <a:cxnLst/>
            <a:rect r="r" b="b" t="t" l="l"/>
            <a:pathLst>
              <a:path h="1969973" w="1733576">
                <a:moveTo>
                  <a:pt x="1733577" y="0"/>
                </a:moveTo>
                <a:lnTo>
                  <a:pt x="0" y="0"/>
                </a:lnTo>
                <a:lnTo>
                  <a:pt x="0" y="1969974"/>
                </a:lnTo>
                <a:lnTo>
                  <a:pt x="1733577" y="1969974"/>
                </a:lnTo>
                <a:lnTo>
                  <a:pt x="173357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266929" y="7062340"/>
            <a:ext cx="7754141" cy="2086411"/>
            <a:chOff x="0" y="0"/>
            <a:chExt cx="2042243" cy="5495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2243" cy="549507"/>
            </a:xfrm>
            <a:custGeom>
              <a:avLst/>
              <a:gdLst/>
              <a:ahLst/>
              <a:cxnLst/>
              <a:rect r="r" b="b" t="t" l="l"/>
              <a:pathLst>
                <a:path h="549507" w="2042243">
                  <a:moveTo>
                    <a:pt x="50920" y="0"/>
                  </a:moveTo>
                  <a:lnTo>
                    <a:pt x="1991323" y="0"/>
                  </a:lnTo>
                  <a:cubicBezTo>
                    <a:pt x="2019446" y="0"/>
                    <a:pt x="2042243" y="22797"/>
                    <a:pt x="2042243" y="50920"/>
                  </a:cubicBezTo>
                  <a:lnTo>
                    <a:pt x="2042243" y="498588"/>
                  </a:lnTo>
                  <a:cubicBezTo>
                    <a:pt x="2042243" y="512092"/>
                    <a:pt x="2036878" y="525044"/>
                    <a:pt x="2027329" y="534593"/>
                  </a:cubicBezTo>
                  <a:cubicBezTo>
                    <a:pt x="2017780" y="544143"/>
                    <a:pt x="2004828" y="549507"/>
                    <a:pt x="1991323" y="549507"/>
                  </a:cubicBezTo>
                  <a:lnTo>
                    <a:pt x="50920" y="549507"/>
                  </a:lnTo>
                  <a:cubicBezTo>
                    <a:pt x="22797" y="549507"/>
                    <a:pt x="0" y="526710"/>
                    <a:pt x="0" y="498588"/>
                  </a:cubicBezTo>
                  <a:lnTo>
                    <a:pt x="0" y="50920"/>
                  </a:lnTo>
                  <a:cubicBezTo>
                    <a:pt x="0" y="22797"/>
                    <a:pt x="22797" y="0"/>
                    <a:pt x="509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2243" cy="587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80948" y="7287285"/>
            <a:ext cx="6926104" cy="164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31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Nuñez Jaillita Maria Laura</a:t>
            </a:r>
          </a:p>
          <a:p>
            <a:pPr algn="ctr">
              <a:lnSpc>
                <a:spcPts val="3103"/>
              </a:lnSpc>
            </a:pPr>
            <a:r>
              <a:rPr lang="en-US" sz="31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Bilbao Mercado Fabiana Mercedes</a:t>
            </a:r>
          </a:p>
          <a:p>
            <a:pPr algn="ctr">
              <a:lnSpc>
                <a:spcPts val="3103"/>
              </a:lnSpc>
            </a:pPr>
            <a:r>
              <a:rPr lang="en-US" sz="31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Iriarte Colque Juan Abiel</a:t>
            </a:r>
          </a:p>
          <a:p>
            <a:pPr algn="ctr">
              <a:lnSpc>
                <a:spcPts val="3103"/>
              </a:lnSpc>
            </a:pPr>
            <a:r>
              <a:rPr lang="en-US" sz="319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Ortega Balcazar Dario Andre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75076">
            <a:off x="-5174434" y="2070797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0278478" y="-195776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28278" y="2158876"/>
            <a:ext cx="6213605" cy="283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Comparación entre los tres enfoques:</a:t>
            </a:r>
          </a:p>
          <a:p>
            <a:pPr algn="ctr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CNN básica (~60 %)</a:t>
            </a:r>
          </a:p>
          <a:p>
            <a:pPr algn="ctr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MobileNetV2 congelado (~75 %)</a:t>
            </a:r>
          </a:p>
          <a:p>
            <a:pPr algn="ctr" marL="993141" indent="-331047" lvl="2">
              <a:lnSpc>
                <a:spcPts val="3220"/>
              </a:lnSpc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MobileNetV2 fine-tuning (~80 %)</a:t>
            </a:r>
          </a:p>
          <a:p>
            <a:pPr algn="ctr">
              <a:lnSpc>
                <a:spcPts val="3220"/>
              </a:lnSpc>
            </a:pPr>
          </a:p>
          <a:p>
            <a:pPr algn="ctr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Fine-tuning con mejor precisión y menor brecha de validación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4928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0" y="0"/>
                </a:moveTo>
                <a:lnTo>
                  <a:pt x="4938720" y="0"/>
                </a:lnTo>
                <a:lnTo>
                  <a:pt x="4938720" y="4830966"/>
                </a:lnTo>
                <a:lnTo>
                  <a:pt x="0" y="4830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4938720" y="0"/>
                </a:moveTo>
                <a:lnTo>
                  <a:pt x="0" y="0"/>
                </a:lnTo>
                <a:lnTo>
                  <a:pt x="0" y="4830966"/>
                </a:lnTo>
                <a:lnTo>
                  <a:pt x="4938720" y="4830966"/>
                </a:lnTo>
                <a:lnTo>
                  <a:pt x="49387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205065"/>
            <a:ext cx="11000437" cy="8772849"/>
          </a:xfrm>
          <a:custGeom>
            <a:avLst/>
            <a:gdLst/>
            <a:ahLst/>
            <a:cxnLst/>
            <a:rect r="r" b="b" t="t" l="l"/>
            <a:pathLst>
              <a:path h="8772849" w="11000437">
                <a:moveTo>
                  <a:pt x="0" y="0"/>
                </a:moveTo>
                <a:lnTo>
                  <a:pt x="11000437" y="0"/>
                </a:lnTo>
                <a:lnTo>
                  <a:pt x="11000437" y="8772848"/>
                </a:lnTo>
                <a:lnTo>
                  <a:pt x="0" y="8772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8575"/>
            <a:ext cx="9474171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Comparativa de Modelos: Evaluación Final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290246">
            <a:off x="-4275277" y="1201450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12181998"/>
                </a:moveTo>
                <a:lnTo>
                  <a:pt x="17866931" y="12181998"/>
                </a:lnTo>
                <a:lnTo>
                  <a:pt x="17866931" y="0"/>
                </a:lnTo>
                <a:lnTo>
                  <a:pt x="0" y="0"/>
                </a:lnTo>
                <a:lnTo>
                  <a:pt x="0" y="121819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83778">
            <a:off x="13612264" y="5798800"/>
            <a:ext cx="5366364" cy="6306624"/>
          </a:xfrm>
          <a:custGeom>
            <a:avLst/>
            <a:gdLst/>
            <a:ahLst/>
            <a:cxnLst/>
            <a:rect r="r" b="b" t="t" l="l"/>
            <a:pathLst>
              <a:path h="6306624" w="5366364">
                <a:moveTo>
                  <a:pt x="5366363" y="0"/>
                </a:moveTo>
                <a:lnTo>
                  <a:pt x="0" y="0"/>
                </a:lnTo>
                <a:lnTo>
                  <a:pt x="0" y="6306624"/>
                </a:lnTo>
                <a:lnTo>
                  <a:pt x="5366363" y="6306624"/>
                </a:lnTo>
                <a:lnTo>
                  <a:pt x="53663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83778">
            <a:off x="13780778" y="1670380"/>
            <a:ext cx="5366364" cy="6306624"/>
          </a:xfrm>
          <a:custGeom>
            <a:avLst/>
            <a:gdLst/>
            <a:ahLst/>
            <a:cxnLst/>
            <a:rect r="r" b="b" t="t" l="l"/>
            <a:pathLst>
              <a:path h="6306624" w="5366364">
                <a:moveTo>
                  <a:pt x="5366364" y="0"/>
                </a:moveTo>
                <a:lnTo>
                  <a:pt x="0" y="0"/>
                </a:lnTo>
                <a:lnTo>
                  <a:pt x="0" y="6306624"/>
                </a:lnTo>
                <a:lnTo>
                  <a:pt x="5366364" y="6306624"/>
                </a:lnTo>
                <a:lnTo>
                  <a:pt x="5366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4505">
            <a:off x="14837343" y="175870"/>
            <a:ext cx="5366364" cy="6306624"/>
          </a:xfrm>
          <a:custGeom>
            <a:avLst/>
            <a:gdLst/>
            <a:ahLst/>
            <a:cxnLst/>
            <a:rect r="r" b="b" t="t" l="l"/>
            <a:pathLst>
              <a:path h="6306624" w="5366364">
                <a:moveTo>
                  <a:pt x="5366364" y="0"/>
                </a:moveTo>
                <a:lnTo>
                  <a:pt x="0" y="0"/>
                </a:lnTo>
                <a:lnTo>
                  <a:pt x="0" y="6306625"/>
                </a:lnTo>
                <a:lnTo>
                  <a:pt x="5366364" y="6306625"/>
                </a:lnTo>
                <a:lnTo>
                  <a:pt x="53663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0025" y="4243206"/>
            <a:ext cx="10137632" cy="5702418"/>
          </a:xfrm>
          <a:custGeom>
            <a:avLst/>
            <a:gdLst/>
            <a:ahLst/>
            <a:cxnLst/>
            <a:rect r="r" b="b" t="t" l="l"/>
            <a:pathLst>
              <a:path h="5702418" w="10137632">
                <a:moveTo>
                  <a:pt x="0" y="0"/>
                </a:moveTo>
                <a:lnTo>
                  <a:pt x="10137632" y="0"/>
                </a:lnTo>
                <a:lnTo>
                  <a:pt x="10137632" y="5702418"/>
                </a:lnTo>
                <a:lnTo>
                  <a:pt x="0" y="5702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33052" y="4782285"/>
            <a:ext cx="5630908" cy="5020327"/>
          </a:xfrm>
          <a:custGeom>
            <a:avLst/>
            <a:gdLst/>
            <a:ahLst/>
            <a:cxnLst/>
            <a:rect r="r" b="b" t="t" l="l"/>
            <a:pathLst>
              <a:path h="5020327" w="5630908">
                <a:moveTo>
                  <a:pt x="0" y="0"/>
                </a:moveTo>
                <a:lnTo>
                  <a:pt x="5630908" y="0"/>
                </a:lnTo>
                <a:lnTo>
                  <a:pt x="5630908" y="5020328"/>
                </a:lnTo>
                <a:lnTo>
                  <a:pt x="0" y="5020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50" y="82989"/>
            <a:ext cx="9361025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Preparación del dataset para entrenamiento con YOLOv8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150" y="1343464"/>
            <a:ext cx="8190658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Aplanado del dataset: se reorganizan carpetas en formato NombrePlanta_estado/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Split automático: 80 % entrenamiento, 20 % validación (splitfolders)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Etiquetas YOLO: archivos .txt con coordenadas normalizadas (bounding boxes)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20 clases: 10 especies × {healthy, diseased}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75076">
            <a:off x="-5174434" y="2070797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0278478" y="-195776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928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0" y="0"/>
                </a:moveTo>
                <a:lnTo>
                  <a:pt x="4938720" y="0"/>
                </a:lnTo>
                <a:lnTo>
                  <a:pt x="4938720" y="4830966"/>
                </a:lnTo>
                <a:lnTo>
                  <a:pt x="0" y="4830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4938720" y="0"/>
                </a:moveTo>
                <a:lnTo>
                  <a:pt x="0" y="0"/>
                </a:lnTo>
                <a:lnTo>
                  <a:pt x="0" y="4830966"/>
                </a:lnTo>
                <a:lnTo>
                  <a:pt x="4938720" y="4830966"/>
                </a:lnTo>
                <a:lnTo>
                  <a:pt x="49387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4981150"/>
            <a:ext cx="11301259" cy="4633516"/>
          </a:xfrm>
          <a:custGeom>
            <a:avLst/>
            <a:gdLst/>
            <a:ahLst/>
            <a:cxnLst/>
            <a:rect r="r" b="b" t="t" l="l"/>
            <a:pathLst>
              <a:path h="4633516" w="11301259">
                <a:moveTo>
                  <a:pt x="0" y="0"/>
                </a:moveTo>
                <a:lnTo>
                  <a:pt x="11301258" y="0"/>
                </a:lnTo>
                <a:lnTo>
                  <a:pt x="11301258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4601" y="1971250"/>
            <a:ext cx="12211741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YOLOv8n-cls: arquitectura ligera de clasificación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Resolución de entrada: 224×224 px (para facilitar comparación)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No se usa conjunto test externo (solo entrenamiento y validación)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Entrenamiento en GPU GPT-T4, rápido y eficiente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14325" y="444868"/>
            <a:ext cx="865934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Configuración del modelo y consideraciones previas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43914">
            <a:off x="6184216" y="-22104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17611">
            <a:off x="1438909" y="6854336"/>
            <a:ext cx="6062589" cy="5930315"/>
          </a:xfrm>
          <a:custGeom>
            <a:avLst/>
            <a:gdLst/>
            <a:ahLst/>
            <a:cxnLst/>
            <a:rect r="r" b="b" t="t" l="l"/>
            <a:pathLst>
              <a:path h="5930315" w="6062589">
                <a:moveTo>
                  <a:pt x="0" y="0"/>
                </a:moveTo>
                <a:lnTo>
                  <a:pt x="6062590" y="0"/>
                </a:lnTo>
                <a:lnTo>
                  <a:pt x="6062590" y="5930315"/>
                </a:lnTo>
                <a:lnTo>
                  <a:pt x="0" y="593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5536" y="8182464"/>
            <a:ext cx="8882464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Loss entrenamiento: baja de 2.7 a &lt;0.6 en 3 épocas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Loss validación: estabiliza entre 0.10–0.15 sin overfitting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Precisión Top-1: +96 % desde la época 5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Precisión Top-5: 100 % desde la época 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871310">
            <a:off x="14528585" y="-666091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0" y="0"/>
                </a:moveTo>
                <a:lnTo>
                  <a:pt x="4394447" y="0"/>
                </a:lnTo>
                <a:lnTo>
                  <a:pt x="4394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1451" y="2628880"/>
            <a:ext cx="15424358" cy="5437086"/>
          </a:xfrm>
          <a:custGeom>
            <a:avLst/>
            <a:gdLst/>
            <a:ahLst/>
            <a:cxnLst/>
            <a:rect r="r" b="b" t="t" l="l"/>
            <a:pathLst>
              <a:path h="5437086" w="15424358">
                <a:moveTo>
                  <a:pt x="0" y="0"/>
                </a:moveTo>
                <a:lnTo>
                  <a:pt x="15424358" y="0"/>
                </a:lnTo>
                <a:lnTo>
                  <a:pt x="15424358" y="5437086"/>
                </a:lnTo>
                <a:lnTo>
                  <a:pt x="0" y="5437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14325" y="682604"/>
            <a:ext cx="8659349" cy="19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Resultados del entrenamiento: pérdida y precisión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92947">
            <a:off x="1677952" y="-7273982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113747">
            <a:off x="-184122" y="-3005605"/>
            <a:ext cx="8067436" cy="7891419"/>
          </a:xfrm>
          <a:custGeom>
            <a:avLst/>
            <a:gdLst/>
            <a:ahLst/>
            <a:cxnLst/>
            <a:rect r="r" b="b" t="t" l="l"/>
            <a:pathLst>
              <a:path h="7891419" w="8067436">
                <a:moveTo>
                  <a:pt x="0" y="0"/>
                </a:moveTo>
                <a:lnTo>
                  <a:pt x="8067435" y="0"/>
                </a:lnTo>
                <a:lnTo>
                  <a:pt x="8067435" y="7891419"/>
                </a:lnTo>
                <a:lnTo>
                  <a:pt x="0" y="789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4625" y="131673"/>
            <a:ext cx="12993375" cy="9745031"/>
          </a:xfrm>
          <a:custGeom>
            <a:avLst/>
            <a:gdLst/>
            <a:ahLst/>
            <a:cxnLst/>
            <a:rect r="r" b="b" t="t" l="l"/>
            <a:pathLst>
              <a:path h="9745031" w="12993375">
                <a:moveTo>
                  <a:pt x="0" y="0"/>
                </a:moveTo>
                <a:lnTo>
                  <a:pt x="12993375" y="0"/>
                </a:lnTo>
                <a:lnTo>
                  <a:pt x="12993375" y="9745031"/>
                </a:lnTo>
                <a:lnTo>
                  <a:pt x="0" y="9745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718" y="7918222"/>
            <a:ext cx="7819614" cy="212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Di</a:t>
            </a: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agonal alta: precisión &gt;95 % en casi todas las clases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Confusiones residuales entre especies similares</a:t>
            </a:r>
          </a:p>
          <a:p>
            <a:pPr algn="ctr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Total: 20 clases correctamente diferenciadas con alta confiabilidad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718" y="4489450"/>
            <a:ext cx="5633585" cy="19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Desempeño por clase: matriz de confusión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43914">
            <a:off x="-8422726" y="1289150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17611">
            <a:off x="287819" y="6038038"/>
            <a:ext cx="5876800" cy="5748579"/>
          </a:xfrm>
          <a:custGeom>
            <a:avLst/>
            <a:gdLst/>
            <a:ahLst/>
            <a:cxnLst/>
            <a:rect r="r" b="b" t="t" l="l"/>
            <a:pathLst>
              <a:path h="5748579" w="5876800">
                <a:moveTo>
                  <a:pt x="0" y="0"/>
                </a:moveTo>
                <a:lnTo>
                  <a:pt x="5876800" y="0"/>
                </a:lnTo>
                <a:lnTo>
                  <a:pt x="5876800" y="5748579"/>
                </a:lnTo>
                <a:lnTo>
                  <a:pt x="0" y="5748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496025">
            <a:off x="-637218" y="-666091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4394447" y="0"/>
                </a:moveTo>
                <a:lnTo>
                  <a:pt x="0" y="0"/>
                </a:lnTo>
                <a:lnTo>
                  <a:pt x="0" y="4114800"/>
                </a:lnTo>
                <a:lnTo>
                  <a:pt x="4394447" y="4114800"/>
                </a:lnTo>
                <a:lnTo>
                  <a:pt x="43944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566" y="1435906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6741" y="6006648"/>
            <a:ext cx="11301259" cy="4280352"/>
          </a:xfrm>
          <a:custGeom>
            <a:avLst/>
            <a:gdLst/>
            <a:ahLst/>
            <a:cxnLst/>
            <a:rect r="r" b="b" t="t" l="l"/>
            <a:pathLst>
              <a:path h="4280352" w="11301259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7338" y="182642"/>
            <a:ext cx="12444975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Evaluación visual: ejemplos de predicción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69825" y="2078978"/>
            <a:ext cx="6298763" cy="363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Títulos verdes = clasificación correcta (&gt;95 % confianza)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Títulos rojos = confusión con especie similar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16 de 20 imágenes fueron correctamente clasificadas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Coincide con la precisión Top-1 del 96.49 %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43914">
            <a:off x="6184216" y="-22104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17611">
            <a:off x="1438909" y="6854336"/>
            <a:ext cx="6062589" cy="5930315"/>
          </a:xfrm>
          <a:custGeom>
            <a:avLst/>
            <a:gdLst/>
            <a:ahLst/>
            <a:cxnLst/>
            <a:rect r="r" b="b" t="t" l="l"/>
            <a:pathLst>
              <a:path h="5930315" w="6062589">
                <a:moveTo>
                  <a:pt x="0" y="0"/>
                </a:moveTo>
                <a:lnTo>
                  <a:pt x="6062590" y="0"/>
                </a:lnTo>
                <a:lnTo>
                  <a:pt x="6062590" y="5930315"/>
                </a:lnTo>
                <a:lnTo>
                  <a:pt x="0" y="593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6503" y="2063115"/>
            <a:ext cx="14994995" cy="570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Mej</a:t>
            </a: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or aislamiento del objeto</a:t>
            </a:r>
          </a:p>
          <a:p>
            <a:pPr algn="ctr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 Permite detectar solo la hoja, ignorando el fondo (luz, sombra, ruido visual).</a:t>
            </a:r>
          </a:p>
          <a:p>
            <a:pPr algn="ctr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Mejora significativa en precisión</a:t>
            </a:r>
          </a:p>
          <a:p>
            <a:pPr algn="ctr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 Accuracy pasó de ~80 % (MobileNet) a &gt;96 % (YOLOv8n-cls).</a:t>
            </a:r>
          </a:p>
          <a:p>
            <a:pPr algn="ctr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Reducción de errores entre especies</a:t>
            </a:r>
          </a:p>
          <a:p>
            <a:pPr algn="ctr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 Se minimizan las confusiones al detectar con mayor enfoque la región relevante.</a:t>
            </a:r>
          </a:p>
          <a:p>
            <a:pPr algn="ctr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Funciona completamente offline</a:t>
            </a:r>
          </a:p>
          <a:p>
            <a:pPr algn="ctr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 Arquitectura con servidor local Python → no necesita internet para inferencia.</a:t>
            </a:r>
          </a:p>
          <a:p>
            <a:pPr algn="ctr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Compatible con celulares antiguos</a:t>
            </a:r>
          </a:p>
          <a:p>
            <a:pPr algn="ctr" marL="1165857" indent="-388619" lvl="2">
              <a:lnSpc>
                <a:spcPts val="3779"/>
              </a:lnSpc>
              <a:spcBef>
                <a:spcPct val="0"/>
              </a:spcBef>
              <a:buFont typeface="Arial"/>
              <a:buChar char="⚬"/>
            </a:pPr>
            <a:r>
              <a:rPr lang="en-US" sz="26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 App ligera, sin necesidad de TFLite ni procesamiento pesado en el dispositivo.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9871310">
            <a:off x="14528585" y="-666091"/>
            <a:ext cx="4394447" cy="4114800"/>
          </a:xfrm>
          <a:custGeom>
            <a:avLst/>
            <a:gdLst/>
            <a:ahLst/>
            <a:cxnLst/>
            <a:rect r="r" b="b" t="t" l="l"/>
            <a:pathLst>
              <a:path h="4114800" w="4394447">
                <a:moveTo>
                  <a:pt x="0" y="0"/>
                </a:moveTo>
                <a:lnTo>
                  <a:pt x="4394447" y="0"/>
                </a:lnTo>
                <a:lnTo>
                  <a:pt x="4394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4325" y="682604"/>
            <a:ext cx="8659349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¿Por qué se cambió a YOLO?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0246">
            <a:off x="-8446515" y="-1333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9"/>
                </a:lnTo>
                <a:lnTo>
                  <a:pt x="0" y="1218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1461461" y="336314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292863" y="4711152"/>
            <a:ext cx="4088703" cy="7521026"/>
          </a:xfrm>
          <a:custGeom>
            <a:avLst/>
            <a:gdLst/>
            <a:ahLst/>
            <a:cxnLst/>
            <a:rect r="r" b="b" t="t" l="l"/>
            <a:pathLst>
              <a:path h="7521026" w="4088703">
                <a:moveTo>
                  <a:pt x="0" y="0"/>
                </a:moveTo>
                <a:lnTo>
                  <a:pt x="4088704" y="0"/>
                </a:lnTo>
                <a:lnTo>
                  <a:pt x="4088704" y="7521026"/>
                </a:lnTo>
                <a:lnTo>
                  <a:pt x="0" y="752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1026" y="2127325"/>
            <a:ext cx="9505947" cy="36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0"/>
              </a:lnSpc>
            </a:pPr>
            <a:r>
              <a:rPr lang="en-US" sz="14526" b="true">
                <a:solidFill>
                  <a:srgbClr val="398D42"/>
                </a:solidFill>
                <a:latin typeface="Smile Font TH Bold"/>
                <a:ea typeface="Smile Font TH Bold"/>
                <a:cs typeface="Smile Font TH Bold"/>
                <a:sym typeface="Smile Font TH Bold"/>
              </a:rPr>
              <a:t>App Móvil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6593170" y="0"/>
                </a:moveTo>
                <a:lnTo>
                  <a:pt x="0" y="0"/>
                </a:lnTo>
                <a:lnTo>
                  <a:pt x="0" y="6449319"/>
                </a:lnTo>
                <a:lnTo>
                  <a:pt x="6593170" y="6449319"/>
                </a:lnTo>
                <a:lnTo>
                  <a:pt x="65931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483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0" y="0"/>
                </a:moveTo>
                <a:lnTo>
                  <a:pt x="6593170" y="0"/>
                </a:lnTo>
                <a:lnTo>
                  <a:pt x="6593170" y="6449319"/>
                </a:lnTo>
                <a:lnTo>
                  <a:pt x="0" y="6449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999429" y="3582948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2066833" y="0"/>
                </a:moveTo>
                <a:lnTo>
                  <a:pt x="0" y="0"/>
                </a:lnTo>
                <a:lnTo>
                  <a:pt x="0" y="2348673"/>
                </a:lnTo>
                <a:lnTo>
                  <a:pt x="2066833" y="2348673"/>
                </a:lnTo>
                <a:lnTo>
                  <a:pt x="20668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3710" y="3448345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0" y="0"/>
                </a:moveTo>
                <a:lnTo>
                  <a:pt x="2066833" y="0"/>
                </a:lnTo>
                <a:lnTo>
                  <a:pt x="2066833" y="2348674"/>
                </a:lnTo>
                <a:lnTo>
                  <a:pt x="0" y="2348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75076">
            <a:off x="-5174434" y="2070797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0278478" y="-195776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4928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0" y="0"/>
                </a:moveTo>
                <a:lnTo>
                  <a:pt x="4938720" y="0"/>
                </a:lnTo>
                <a:lnTo>
                  <a:pt x="4938720" y="4830966"/>
                </a:lnTo>
                <a:lnTo>
                  <a:pt x="0" y="4830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4938720" y="0"/>
                </a:moveTo>
                <a:lnTo>
                  <a:pt x="0" y="0"/>
                </a:lnTo>
                <a:lnTo>
                  <a:pt x="0" y="4830966"/>
                </a:lnTo>
                <a:lnTo>
                  <a:pt x="4938720" y="4830966"/>
                </a:lnTo>
                <a:lnTo>
                  <a:pt x="49387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926" y="3085421"/>
            <a:ext cx="3215106" cy="3215106"/>
          </a:xfrm>
          <a:custGeom>
            <a:avLst/>
            <a:gdLst/>
            <a:ahLst/>
            <a:cxnLst/>
            <a:rect r="r" b="b" t="t" l="l"/>
            <a:pathLst>
              <a:path h="3215106" w="3215106">
                <a:moveTo>
                  <a:pt x="0" y="0"/>
                </a:moveTo>
                <a:lnTo>
                  <a:pt x="3215105" y="0"/>
                </a:lnTo>
                <a:lnTo>
                  <a:pt x="3215105" y="3215106"/>
                </a:lnTo>
                <a:lnTo>
                  <a:pt x="0" y="321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94050" y="2847146"/>
            <a:ext cx="5656752" cy="3167781"/>
          </a:xfrm>
          <a:custGeom>
            <a:avLst/>
            <a:gdLst/>
            <a:ahLst/>
            <a:cxnLst/>
            <a:rect r="r" b="b" t="t" l="l"/>
            <a:pathLst>
              <a:path h="3167781" w="5656752">
                <a:moveTo>
                  <a:pt x="0" y="0"/>
                </a:moveTo>
                <a:lnTo>
                  <a:pt x="5656752" y="0"/>
                </a:lnTo>
                <a:lnTo>
                  <a:pt x="5656752" y="3167781"/>
                </a:lnTo>
                <a:lnTo>
                  <a:pt x="0" y="3167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8720" y="3075723"/>
            <a:ext cx="6356958" cy="3224804"/>
          </a:xfrm>
          <a:custGeom>
            <a:avLst/>
            <a:gdLst/>
            <a:ahLst/>
            <a:cxnLst/>
            <a:rect r="r" b="b" t="t" l="l"/>
            <a:pathLst>
              <a:path h="3224804" w="6356958">
                <a:moveTo>
                  <a:pt x="0" y="0"/>
                </a:moveTo>
                <a:lnTo>
                  <a:pt x="6356958" y="0"/>
                </a:lnTo>
                <a:lnTo>
                  <a:pt x="6356958" y="3224804"/>
                </a:lnTo>
                <a:lnTo>
                  <a:pt x="0" y="322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398" r="0" b="-4972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2160" y="1257741"/>
            <a:ext cx="13723681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S</a:t>
            </a: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e logró una app móvil funcional y accesible, sin necesidad de conexión a internet.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YOLOv8n-cls superó ampliamente a las CNN tradicionales (de 80 % a +96 % de precisión).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Herramienta útil para comunidades rurales, técnicos agroecológicos y preservación botánica.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5875" y="253365"/>
            <a:ext cx="6176250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398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Conclusiones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62387" y="6176789"/>
            <a:ext cx="6563226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398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Recomendaciones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44175" y="6981331"/>
            <a:ext cx="9599650" cy="31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Amp</a:t>
            </a: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liar la base de datos con imágenes de campo reales para mejorar robustez.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Incluir clasificación de tipos de enfermedades en futuras versiones.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Evaluar conversión a formatos más ligeros (TFLite, ONNX) para correr sin servidor.</a:t>
            </a:r>
          </a:p>
          <a:p>
            <a:pPr algn="ctr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Capacitar a usuarios sobre cómo usar la app y tomar buenas fotos.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0246">
            <a:off x="-8446515" y="-1333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9"/>
                </a:lnTo>
                <a:lnTo>
                  <a:pt x="0" y="1218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1461461" y="336314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292863" y="4711152"/>
            <a:ext cx="4088703" cy="7521026"/>
          </a:xfrm>
          <a:custGeom>
            <a:avLst/>
            <a:gdLst/>
            <a:ahLst/>
            <a:cxnLst/>
            <a:rect r="r" b="b" t="t" l="l"/>
            <a:pathLst>
              <a:path h="7521026" w="4088703">
                <a:moveTo>
                  <a:pt x="0" y="0"/>
                </a:moveTo>
                <a:lnTo>
                  <a:pt x="4088704" y="0"/>
                </a:lnTo>
                <a:lnTo>
                  <a:pt x="4088704" y="7521026"/>
                </a:lnTo>
                <a:lnTo>
                  <a:pt x="0" y="752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1026" y="2127325"/>
            <a:ext cx="9505947" cy="36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90"/>
              </a:lnSpc>
            </a:pPr>
            <a:r>
              <a:rPr lang="en-US" sz="14526" b="true">
                <a:solidFill>
                  <a:srgbClr val="398D42"/>
                </a:solidFill>
                <a:latin typeface="Smile Font TH Bold"/>
                <a:ea typeface="Smile Font TH Bold"/>
                <a:cs typeface="Smile Font TH Bold"/>
                <a:sym typeface="Smile Font TH Bold"/>
              </a:rPr>
              <a:t>Muchas Gracias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6593170" y="0"/>
                </a:moveTo>
                <a:lnTo>
                  <a:pt x="0" y="0"/>
                </a:lnTo>
                <a:lnTo>
                  <a:pt x="0" y="6449319"/>
                </a:lnTo>
                <a:lnTo>
                  <a:pt x="6593170" y="6449319"/>
                </a:lnTo>
                <a:lnTo>
                  <a:pt x="65931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4830" y="3837681"/>
            <a:ext cx="6593170" cy="6449319"/>
          </a:xfrm>
          <a:custGeom>
            <a:avLst/>
            <a:gdLst/>
            <a:ahLst/>
            <a:cxnLst/>
            <a:rect r="r" b="b" t="t" l="l"/>
            <a:pathLst>
              <a:path h="6449319" w="6593170">
                <a:moveTo>
                  <a:pt x="0" y="0"/>
                </a:moveTo>
                <a:lnTo>
                  <a:pt x="6593170" y="0"/>
                </a:lnTo>
                <a:lnTo>
                  <a:pt x="6593170" y="6449319"/>
                </a:lnTo>
                <a:lnTo>
                  <a:pt x="0" y="6449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999429" y="3582948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2066833" y="0"/>
                </a:moveTo>
                <a:lnTo>
                  <a:pt x="0" y="0"/>
                </a:lnTo>
                <a:lnTo>
                  <a:pt x="0" y="2348673"/>
                </a:lnTo>
                <a:lnTo>
                  <a:pt x="2066833" y="2348673"/>
                </a:lnTo>
                <a:lnTo>
                  <a:pt x="206683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93710" y="3448345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0" y="0"/>
                </a:moveTo>
                <a:lnTo>
                  <a:pt x="2066833" y="0"/>
                </a:lnTo>
                <a:lnTo>
                  <a:pt x="2066833" y="2348674"/>
                </a:lnTo>
                <a:lnTo>
                  <a:pt x="0" y="2348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43914">
            <a:off x="1318008" y="297553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12483135" y="4482135"/>
            <a:ext cx="4088703" cy="7521026"/>
          </a:xfrm>
          <a:custGeom>
            <a:avLst/>
            <a:gdLst/>
            <a:ahLst/>
            <a:cxnLst/>
            <a:rect r="r" b="b" t="t" l="l"/>
            <a:pathLst>
              <a:path h="7521026" w="4088703">
                <a:moveTo>
                  <a:pt x="0" y="7521026"/>
                </a:moveTo>
                <a:lnTo>
                  <a:pt x="4088704" y="7521026"/>
                </a:lnTo>
                <a:lnTo>
                  <a:pt x="4088704" y="0"/>
                </a:lnTo>
                <a:lnTo>
                  <a:pt x="0" y="0"/>
                </a:lnTo>
                <a:lnTo>
                  <a:pt x="0" y="75210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1716161" y="-1716161"/>
            <a:ext cx="4088703" cy="7521026"/>
          </a:xfrm>
          <a:custGeom>
            <a:avLst/>
            <a:gdLst/>
            <a:ahLst/>
            <a:cxnLst/>
            <a:rect r="r" b="b" t="t" l="l"/>
            <a:pathLst>
              <a:path h="7521026" w="4088703">
                <a:moveTo>
                  <a:pt x="4088704" y="0"/>
                </a:moveTo>
                <a:lnTo>
                  <a:pt x="0" y="0"/>
                </a:lnTo>
                <a:lnTo>
                  <a:pt x="0" y="7521026"/>
                </a:lnTo>
                <a:lnTo>
                  <a:pt x="4088704" y="7521026"/>
                </a:lnTo>
                <a:lnTo>
                  <a:pt x="40887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83304" y="4702571"/>
            <a:ext cx="6271584" cy="4991177"/>
          </a:xfrm>
          <a:custGeom>
            <a:avLst/>
            <a:gdLst/>
            <a:ahLst/>
            <a:cxnLst/>
            <a:rect r="r" b="b" t="t" l="l"/>
            <a:pathLst>
              <a:path h="4991177" w="6271584">
                <a:moveTo>
                  <a:pt x="0" y="0"/>
                </a:moveTo>
                <a:lnTo>
                  <a:pt x="6271584" y="0"/>
                </a:lnTo>
                <a:lnTo>
                  <a:pt x="6271584" y="4991177"/>
                </a:lnTo>
                <a:lnTo>
                  <a:pt x="0" y="4991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42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4646557" y="4088703"/>
            <a:ext cx="14802781" cy="9122213"/>
          </a:xfrm>
          <a:custGeom>
            <a:avLst/>
            <a:gdLst/>
            <a:ahLst/>
            <a:cxnLst/>
            <a:rect r="r" b="b" t="t" l="l"/>
            <a:pathLst>
              <a:path h="9122213" w="14802781">
                <a:moveTo>
                  <a:pt x="14802781" y="0"/>
                </a:moveTo>
                <a:lnTo>
                  <a:pt x="0" y="0"/>
                </a:lnTo>
                <a:lnTo>
                  <a:pt x="0" y="9122214"/>
                </a:lnTo>
                <a:lnTo>
                  <a:pt x="14802781" y="9122214"/>
                </a:lnTo>
                <a:lnTo>
                  <a:pt x="14802781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39940" y="294869"/>
            <a:ext cx="8659349" cy="194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Problemática: Identificación y uso adecuado de plantas medicinales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39940" y="2521530"/>
            <a:ext cx="8981829" cy="427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6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Muchas p</a:t>
            </a:r>
            <a:r>
              <a:rPr lang="en-US" sz="2426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ersonas utilizan plantas medicinales sin contar con el conocimiento necesario para identificarlas correctamente o diagnosticar su estado de salud. Esto representa riesgos y limita sus beneficios terapéuticos. La falta de herramientas tecnológicas accesibles impide detectar enfermedades en las hojas y dificulta el aprovechamiento de su potencial. El uso de inteligencia artificial surge como una solución innovadora para mejorar la identificación y diagnóstico de plantas, como lo han demostrado investigaciones recientes con modelos de clasificación de imágenes.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83778">
            <a:off x="13889395" y="5779428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22237">
            <a:off x="-2321642" y="-1194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83778">
            <a:off x="14042017" y="204036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3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3" y="5711836"/>
                </a:lnTo>
                <a:lnTo>
                  <a:pt x="48602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4505">
            <a:off x="14998935" y="68680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94826" y="-448581"/>
            <a:ext cx="9888309" cy="6592206"/>
          </a:xfrm>
          <a:custGeom>
            <a:avLst/>
            <a:gdLst/>
            <a:ahLst/>
            <a:cxnLst/>
            <a:rect r="r" b="b" t="t" l="l"/>
            <a:pathLst>
              <a:path h="6592206" w="9888309">
                <a:moveTo>
                  <a:pt x="0" y="0"/>
                </a:moveTo>
                <a:lnTo>
                  <a:pt x="9888309" y="0"/>
                </a:lnTo>
                <a:lnTo>
                  <a:pt x="9888309" y="6592206"/>
                </a:lnTo>
                <a:lnTo>
                  <a:pt x="0" y="6592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6359" y="666265"/>
            <a:ext cx="2876459" cy="2876459"/>
          </a:xfrm>
          <a:custGeom>
            <a:avLst/>
            <a:gdLst/>
            <a:ahLst/>
            <a:cxnLst/>
            <a:rect r="r" b="b" t="t" l="l"/>
            <a:pathLst>
              <a:path h="2876459" w="2876459">
                <a:moveTo>
                  <a:pt x="0" y="0"/>
                </a:moveTo>
                <a:lnTo>
                  <a:pt x="2876459" y="0"/>
                </a:lnTo>
                <a:lnTo>
                  <a:pt x="2876459" y="2876459"/>
                </a:lnTo>
                <a:lnTo>
                  <a:pt x="0" y="2876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24602" y="3149586"/>
            <a:ext cx="3349419" cy="2231550"/>
          </a:xfrm>
          <a:custGeom>
            <a:avLst/>
            <a:gdLst/>
            <a:ahLst/>
            <a:cxnLst/>
            <a:rect r="r" b="b" t="t" l="l"/>
            <a:pathLst>
              <a:path h="2231550" w="3349419">
                <a:moveTo>
                  <a:pt x="0" y="0"/>
                </a:moveTo>
                <a:lnTo>
                  <a:pt x="3349419" y="0"/>
                </a:lnTo>
                <a:lnTo>
                  <a:pt x="3349419" y="2231550"/>
                </a:lnTo>
                <a:lnTo>
                  <a:pt x="0" y="2231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4651" y="2477135"/>
            <a:ext cx="10539951" cy="723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Solución tecnológica accesible que facilita la identificación de plantas y el diagnóstico de su salud mediante inteligencia artificial.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Preservación del conocimiento botánico tradicional y apoyo al uso responsable de plantas medicinales.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Uso de modelos avanzados de machine learning (YOLO, MobileNet) para ofrecer resultados precisos y rápidos.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Aplicación móvil ligera, conectada a un servidor local, ideal para funcionar offline en comunidades rurales.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Impacto directo en Bolivia, especialmente en Cochabamba, Santa Cruz y La Paz, donde hay diversidad y cultivo de especies autóctonas.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Beneficia a comunidades indígenas, agricultores y herbolarios con herramientas de diagnóstico simples, rápidas y sin necesidad de internet ni celulares modernos.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008067" y="346075"/>
            <a:ext cx="4559957" cy="3039972"/>
          </a:xfrm>
          <a:custGeom>
            <a:avLst/>
            <a:gdLst/>
            <a:ahLst/>
            <a:cxnLst/>
            <a:rect r="r" b="b" t="t" l="l"/>
            <a:pathLst>
              <a:path h="3039972" w="4559957">
                <a:moveTo>
                  <a:pt x="0" y="0"/>
                </a:moveTo>
                <a:lnTo>
                  <a:pt x="4559957" y="0"/>
                </a:lnTo>
                <a:lnTo>
                  <a:pt x="4559957" y="3039971"/>
                </a:lnTo>
                <a:lnTo>
                  <a:pt x="0" y="30399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54604" y="5820160"/>
            <a:ext cx="4369985" cy="4369985"/>
          </a:xfrm>
          <a:custGeom>
            <a:avLst/>
            <a:gdLst/>
            <a:ahLst/>
            <a:cxnLst/>
            <a:rect r="r" b="b" t="t" l="l"/>
            <a:pathLst>
              <a:path h="4369985" w="4369985">
                <a:moveTo>
                  <a:pt x="0" y="0"/>
                </a:moveTo>
                <a:lnTo>
                  <a:pt x="4369984" y="0"/>
                </a:lnTo>
                <a:lnTo>
                  <a:pt x="4369984" y="4369985"/>
                </a:lnTo>
                <a:lnTo>
                  <a:pt x="0" y="4369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0419" y="6456992"/>
            <a:ext cx="2178354" cy="2178354"/>
          </a:xfrm>
          <a:custGeom>
            <a:avLst/>
            <a:gdLst/>
            <a:ahLst/>
            <a:cxnLst/>
            <a:rect r="r" b="b" t="t" l="l"/>
            <a:pathLst>
              <a:path h="2178354" w="2178354">
                <a:moveTo>
                  <a:pt x="0" y="0"/>
                </a:moveTo>
                <a:lnTo>
                  <a:pt x="2178354" y="0"/>
                </a:lnTo>
                <a:lnTo>
                  <a:pt x="2178354" y="2178354"/>
                </a:lnTo>
                <a:lnTo>
                  <a:pt x="0" y="2178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4651" y="374650"/>
            <a:ext cx="865934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Justificación e Impacto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92947">
            <a:off x="1677952" y="-7273982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94725" y="1150865"/>
            <a:ext cx="8464575" cy="212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</a:t>
            </a:r>
            <a:r>
              <a:rPr lang="en-US" sz="24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esarrollar una red neuronal para la identificación de plantas medicinales y el diagnóstico de su estado de salud, integrándola en una aplicación móvil para facilitar su uso por parte de los usuarios.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113747">
            <a:off x="-184122" y="-3005605"/>
            <a:ext cx="8067436" cy="7891419"/>
          </a:xfrm>
          <a:custGeom>
            <a:avLst/>
            <a:gdLst/>
            <a:ahLst/>
            <a:cxnLst/>
            <a:rect r="r" b="b" t="t" l="l"/>
            <a:pathLst>
              <a:path h="7891419" w="8067436">
                <a:moveTo>
                  <a:pt x="0" y="0"/>
                </a:moveTo>
                <a:lnTo>
                  <a:pt x="8067435" y="0"/>
                </a:lnTo>
                <a:lnTo>
                  <a:pt x="8067435" y="7891419"/>
                </a:lnTo>
                <a:lnTo>
                  <a:pt x="0" y="789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11418" y="445135"/>
            <a:ext cx="4359656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Objetivo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62430" y="3916614"/>
            <a:ext cx="5626966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Objetivos Específicos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7563" y="4789277"/>
            <a:ext cx="6962209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Anal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izar los fundamentos teóricos de las redes neuronales para la identificación y detección de enfermedades en plantas medicinales.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7563" y="6650355"/>
            <a:ext cx="6962209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Realiza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 el preprocesamiento de las imágenes digitales para la identificación de especies y detección de enfermedades.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9837" y="5012904"/>
            <a:ext cx="1337726" cy="93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7"/>
              </a:lnSpc>
            </a:pPr>
            <a:r>
              <a:rPr lang="en-US" sz="6492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837" y="6873982"/>
            <a:ext cx="1337726" cy="93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7"/>
              </a:lnSpc>
            </a:pPr>
            <a:r>
              <a:rPr lang="en-US" sz="6492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7563" y="8515985"/>
            <a:ext cx="6962209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structurar la red neuronal para la clasificación de plantas medicinales y la detección de afecciones en sus hojas y tallos.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92904" y="5978754"/>
            <a:ext cx="6962209" cy="123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Evalua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 las redes neuronales para validar su efectividad en la identificación de especies y detección de enfermedades.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9837" y="8739612"/>
            <a:ext cx="1337726" cy="93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7"/>
              </a:lnSpc>
            </a:pPr>
            <a:r>
              <a:rPr lang="en-US" sz="6492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55178" y="6202381"/>
            <a:ext cx="1337726" cy="93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7"/>
              </a:lnSpc>
            </a:pPr>
            <a:r>
              <a:rPr lang="en-US" sz="6492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5178" y="8134985"/>
            <a:ext cx="1337726" cy="93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7"/>
              </a:lnSpc>
            </a:pPr>
            <a:r>
              <a:rPr lang="en-US" sz="6492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92904" y="7711333"/>
            <a:ext cx="6962209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esarrollar una aplicación móvil que integre la red neuronal para permitir identificar plantas medicinales y diagnosticar su estado de salud a partir de imágenes.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83778">
            <a:off x="13889395" y="5779428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22237">
            <a:off x="-2321642" y="-1194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83778">
            <a:off x="14042017" y="204036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3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3" y="5711836"/>
                </a:lnTo>
                <a:lnTo>
                  <a:pt x="48602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4505">
            <a:off x="14998935" y="68680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4651" y="1692165"/>
            <a:ext cx="11636384" cy="723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P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lantas medicinales: concepto y clasificación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Morfología, composición química y farmacología.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Cambio de dataset y metodología basada en YOLO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Dataset Mendeley, bounding boxes, 20 clases, entrenamiento con YOLOv5.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Dataset y preprocesamiento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Kaggle + Mendeley, EDA, redimensionado, augmentations, división estratificada.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Arquitectura CNN y entrenamiento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CNN básica, MobileNetV2, fine-tuning, regularización y mejoras con Hyperopt.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Uso de Keras y TensorFlow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Justificación técnica, ventajas frente a PyTorch, herramientas de despliegue móvil.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Diagnóstico de enfermedades y transferencia de aprendizaje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Transfer learning con ImageNet, robustez ante condiciones reales.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Despliegue móvil y consideraciones de implementación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Conversión a TFLite, benchmarking, ejecución offline y actualizaciones en vivo.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4651" y="374650"/>
            <a:ext cx="8659349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Marco Teórico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75076">
            <a:off x="-5174434" y="2070797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1" y="0"/>
                </a:lnTo>
                <a:lnTo>
                  <a:pt x="17866931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0246">
            <a:off x="10278478" y="-1957761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38129" y="3862762"/>
            <a:ext cx="12211741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Desarrollo del proyecto sin YOLO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Entrenamiento del modelo con YOLO</a:t>
            </a:r>
          </a:p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64D42"/>
                </a:solidFill>
                <a:latin typeface="Smile Font TH"/>
                <a:ea typeface="Smile Font TH"/>
                <a:cs typeface="Smile Font TH"/>
                <a:sym typeface="Smile Font TH"/>
              </a:rPr>
              <a:t>Justificación del cambio a YOLO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4928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0" y="0"/>
                </a:moveTo>
                <a:lnTo>
                  <a:pt x="4938720" y="0"/>
                </a:lnTo>
                <a:lnTo>
                  <a:pt x="4938720" y="4830966"/>
                </a:lnTo>
                <a:lnTo>
                  <a:pt x="0" y="4830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4325" y="473443"/>
            <a:ext cx="8659349" cy="260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9696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Desarrollo del Proyecto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0" y="5456034"/>
            <a:ext cx="4938720" cy="4830966"/>
          </a:xfrm>
          <a:custGeom>
            <a:avLst/>
            <a:gdLst/>
            <a:ahLst/>
            <a:cxnLst/>
            <a:rect r="r" b="b" t="t" l="l"/>
            <a:pathLst>
              <a:path h="4830966" w="4938720">
                <a:moveTo>
                  <a:pt x="4938720" y="0"/>
                </a:moveTo>
                <a:lnTo>
                  <a:pt x="0" y="0"/>
                </a:lnTo>
                <a:lnTo>
                  <a:pt x="0" y="4830966"/>
                </a:lnTo>
                <a:lnTo>
                  <a:pt x="4938720" y="4830966"/>
                </a:lnTo>
                <a:lnTo>
                  <a:pt x="49387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690170">
            <a:off x="1607771" y="-5227165"/>
            <a:ext cx="14382710" cy="9806393"/>
          </a:xfrm>
          <a:custGeom>
            <a:avLst/>
            <a:gdLst/>
            <a:ahLst/>
            <a:cxnLst/>
            <a:rect r="r" b="b" t="t" l="l"/>
            <a:pathLst>
              <a:path h="9806393" w="14382710">
                <a:moveTo>
                  <a:pt x="0" y="0"/>
                </a:moveTo>
                <a:lnTo>
                  <a:pt x="14382710" y="0"/>
                </a:lnTo>
                <a:lnTo>
                  <a:pt x="14382710" y="9806393"/>
                </a:lnTo>
                <a:lnTo>
                  <a:pt x="0" y="980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8898" y="2423939"/>
            <a:ext cx="7911445" cy="643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Dataset: Indian Medicinal Leaves Dataset (625 imágenes, 50 clases)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Solo hojas sanas usadas en esta fase (para enfoque en identificación)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EDA: distribución de clases, revisión de fondo y sombras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Redimensionado: 224 × 224 px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Normalización: escala [0, 1]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Augmentations: rotación, zoom, traslación, MixUp, brillo/contraste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Limitación: tamaño reducido → riesgo de overfitting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16208" y="6280779"/>
            <a:ext cx="3892533" cy="4574558"/>
          </a:xfrm>
          <a:custGeom>
            <a:avLst/>
            <a:gdLst/>
            <a:ahLst/>
            <a:cxnLst/>
            <a:rect r="r" b="b" t="t" l="l"/>
            <a:pathLst>
              <a:path h="4574558" w="3892533">
                <a:moveTo>
                  <a:pt x="0" y="0"/>
                </a:moveTo>
                <a:lnTo>
                  <a:pt x="3892533" y="0"/>
                </a:lnTo>
                <a:lnTo>
                  <a:pt x="3892533" y="4574558"/>
                </a:lnTo>
                <a:lnTo>
                  <a:pt x="0" y="457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09250" y="6575560"/>
            <a:ext cx="3892533" cy="4574558"/>
          </a:xfrm>
          <a:custGeom>
            <a:avLst/>
            <a:gdLst/>
            <a:ahLst/>
            <a:cxnLst/>
            <a:rect r="r" b="b" t="t" l="l"/>
            <a:pathLst>
              <a:path h="4574558" w="3892533">
                <a:moveTo>
                  <a:pt x="3892533" y="0"/>
                </a:moveTo>
                <a:lnTo>
                  <a:pt x="0" y="0"/>
                </a:lnTo>
                <a:lnTo>
                  <a:pt x="0" y="4574558"/>
                </a:lnTo>
                <a:lnTo>
                  <a:pt x="3892533" y="4574558"/>
                </a:lnTo>
                <a:lnTo>
                  <a:pt x="38925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0343" y="2538239"/>
            <a:ext cx="6798474" cy="5658085"/>
          </a:xfrm>
          <a:custGeom>
            <a:avLst/>
            <a:gdLst/>
            <a:ahLst/>
            <a:cxnLst/>
            <a:rect r="r" b="b" t="t" l="l"/>
            <a:pathLst>
              <a:path h="5658085" w="6798474">
                <a:moveTo>
                  <a:pt x="0" y="0"/>
                </a:moveTo>
                <a:lnTo>
                  <a:pt x="6798474" y="0"/>
                </a:lnTo>
                <a:lnTo>
                  <a:pt x="6798474" y="5658085"/>
                </a:lnTo>
                <a:lnTo>
                  <a:pt x="0" y="5658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28388">
            <a:off x="3555173" y="-98516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0" y="0"/>
                </a:moveTo>
                <a:lnTo>
                  <a:pt x="2066833" y="0"/>
                </a:lnTo>
                <a:lnTo>
                  <a:pt x="2066833" y="2348674"/>
                </a:lnTo>
                <a:lnTo>
                  <a:pt x="0" y="2348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14325" y="682604"/>
            <a:ext cx="865934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Preprocesamiento y preparación del dataset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6510144">
            <a:off x="12707819" y="-98516"/>
            <a:ext cx="2066833" cy="2348674"/>
          </a:xfrm>
          <a:custGeom>
            <a:avLst/>
            <a:gdLst/>
            <a:ahLst/>
            <a:cxnLst/>
            <a:rect r="r" b="b" t="t" l="l"/>
            <a:pathLst>
              <a:path h="2348674" w="2066833">
                <a:moveTo>
                  <a:pt x="2066833" y="0"/>
                </a:moveTo>
                <a:lnTo>
                  <a:pt x="0" y="0"/>
                </a:lnTo>
                <a:lnTo>
                  <a:pt x="0" y="2348674"/>
                </a:lnTo>
                <a:lnTo>
                  <a:pt x="2066833" y="2348674"/>
                </a:lnTo>
                <a:lnTo>
                  <a:pt x="20668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383778">
            <a:off x="13889395" y="5779428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22237">
            <a:off x="-2321642" y="-1194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83778">
            <a:off x="14042017" y="204036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3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3" y="5711836"/>
                </a:lnTo>
                <a:lnTo>
                  <a:pt x="48602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414505">
            <a:off x="14998935" y="68680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4860254" y="0"/>
                </a:moveTo>
                <a:lnTo>
                  <a:pt x="0" y="0"/>
                </a:lnTo>
                <a:lnTo>
                  <a:pt x="0" y="5711836"/>
                </a:lnTo>
                <a:lnTo>
                  <a:pt x="4860254" y="5711836"/>
                </a:lnTo>
                <a:lnTo>
                  <a:pt x="4860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4651" y="3877430"/>
            <a:ext cx="7621889" cy="5692448"/>
          </a:xfrm>
          <a:custGeom>
            <a:avLst/>
            <a:gdLst/>
            <a:ahLst/>
            <a:cxnLst/>
            <a:rect r="r" b="b" t="t" l="l"/>
            <a:pathLst>
              <a:path h="5692448" w="7621889">
                <a:moveTo>
                  <a:pt x="0" y="0"/>
                </a:moveTo>
                <a:lnTo>
                  <a:pt x="7621889" y="0"/>
                </a:lnTo>
                <a:lnTo>
                  <a:pt x="7621889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76141" y="3877430"/>
            <a:ext cx="7621889" cy="5692448"/>
          </a:xfrm>
          <a:custGeom>
            <a:avLst/>
            <a:gdLst/>
            <a:ahLst/>
            <a:cxnLst/>
            <a:rect r="r" b="b" t="t" l="l"/>
            <a:pathLst>
              <a:path h="5692448" w="7621889">
                <a:moveTo>
                  <a:pt x="0" y="0"/>
                </a:moveTo>
                <a:lnTo>
                  <a:pt x="7621888" y="0"/>
                </a:lnTo>
                <a:lnTo>
                  <a:pt x="7621888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35759" y="1905694"/>
            <a:ext cx="11636384" cy="163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Estructura: 3×(Conv2D + MaxPool) → Flatten → Densas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Accuracy de validación: &lt;60 %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B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recha creciente entre entrenamiento y validación</a:t>
            </a: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Capacidad limitada para extraer rasgos botánicos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4651" y="374650"/>
            <a:ext cx="865934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Modelo CNN Básico: primera aproximación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022237">
            <a:off x="-2321642" y="-1194715"/>
            <a:ext cx="17866931" cy="12181998"/>
          </a:xfrm>
          <a:custGeom>
            <a:avLst/>
            <a:gdLst/>
            <a:ahLst/>
            <a:cxnLst/>
            <a:rect r="r" b="b" t="t" l="l"/>
            <a:pathLst>
              <a:path h="12181998" w="17866931">
                <a:moveTo>
                  <a:pt x="0" y="0"/>
                </a:moveTo>
                <a:lnTo>
                  <a:pt x="17866930" y="0"/>
                </a:lnTo>
                <a:lnTo>
                  <a:pt x="17866930" y="12181998"/>
                </a:lnTo>
                <a:lnTo>
                  <a:pt x="0" y="1218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3778">
            <a:off x="-1945476" y="3024784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0" y="0"/>
                </a:moveTo>
                <a:lnTo>
                  <a:pt x="4860254" y="0"/>
                </a:lnTo>
                <a:lnTo>
                  <a:pt x="4860254" y="5711837"/>
                </a:lnTo>
                <a:lnTo>
                  <a:pt x="0" y="571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3778">
            <a:off x="-923000" y="5714428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0" y="0"/>
                </a:moveTo>
                <a:lnTo>
                  <a:pt x="4860253" y="0"/>
                </a:lnTo>
                <a:lnTo>
                  <a:pt x="4860253" y="5711837"/>
                </a:lnTo>
                <a:lnTo>
                  <a:pt x="0" y="571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14505">
            <a:off x="-923000" y="733566"/>
            <a:ext cx="4860254" cy="5711837"/>
          </a:xfrm>
          <a:custGeom>
            <a:avLst/>
            <a:gdLst/>
            <a:ahLst/>
            <a:cxnLst/>
            <a:rect r="r" b="b" t="t" l="l"/>
            <a:pathLst>
              <a:path h="5711837" w="4860254">
                <a:moveTo>
                  <a:pt x="0" y="0"/>
                </a:moveTo>
                <a:lnTo>
                  <a:pt x="4860253" y="0"/>
                </a:lnTo>
                <a:lnTo>
                  <a:pt x="4860253" y="5711837"/>
                </a:lnTo>
                <a:lnTo>
                  <a:pt x="0" y="5711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304" y="1568799"/>
            <a:ext cx="5418191" cy="4041371"/>
          </a:xfrm>
          <a:custGeom>
            <a:avLst/>
            <a:gdLst/>
            <a:ahLst/>
            <a:cxnLst/>
            <a:rect r="r" b="b" t="t" l="l"/>
            <a:pathLst>
              <a:path h="4041371" w="5418191">
                <a:moveTo>
                  <a:pt x="0" y="0"/>
                </a:moveTo>
                <a:lnTo>
                  <a:pt x="5418190" y="0"/>
                </a:lnTo>
                <a:lnTo>
                  <a:pt x="5418190" y="4041371"/>
                </a:lnTo>
                <a:lnTo>
                  <a:pt x="0" y="4041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81405" y="1568799"/>
            <a:ext cx="5414652" cy="4041371"/>
          </a:xfrm>
          <a:custGeom>
            <a:avLst/>
            <a:gdLst/>
            <a:ahLst/>
            <a:cxnLst/>
            <a:rect r="r" b="b" t="t" l="l"/>
            <a:pathLst>
              <a:path h="4041371" w="5414652">
                <a:moveTo>
                  <a:pt x="0" y="0"/>
                </a:moveTo>
                <a:lnTo>
                  <a:pt x="5414652" y="0"/>
                </a:lnTo>
                <a:lnTo>
                  <a:pt x="5414652" y="4041371"/>
                </a:lnTo>
                <a:lnTo>
                  <a:pt x="0" y="4041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304" y="5898397"/>
            <a:ext cx="5418191" cy="4040685"/>
          </a:xfrm>
          <a:custGeom>
            <a:avLst/>
            <a:gdLst/>
            <a:ahLst/>
            <a:cxnLst/>
            <a:rect r="r" b="b" t="t" l="l"/>
            <a:pathLst>
              <a:path h="4040685" w="5418191">
                <a:moveTo>
                  <a:pt x="0" y="0"/>
                </a:moveTo>
                <a:lnTo>
                  <a:pt x="5418190" y="0"/>
                </a:lnTo>
                <a:lnTo>
                  <a:pt x="5418190" y="4040685"/>
                </a:lnTo>
                <a:lnTo>
                  <a:pt x="0" y="4040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81405" y="5898397"/>
            <a:ext cx="5414652" cy="4045519"/>
          </a:xfrm>
          <a:custGeom>
            <a:avLst/>
            <a:gdLst/>
            <a:ahLst/>
            <a:cxnLst/>
            <a:rect r="r" b="b" t="t" l="l"/>
            <a:pathLst>
              <a:path h="4045519" w="5414652">
                <a:moveTo>
                  <a:pt x="0" y="0"/>
                </a:moveTo>
                <a:lnTo>
                  <a:pt x="5414652" y="0"/>
                </a:lnTo>
                <a:lnTo>
                  <a:pt x="5414652" y="4045519"/>
                </a:lnTo>
                <a:lnTo>
                  <a:pt x="0" y="4045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02587" y="1506019"/>
            <a:ext cx="7285413" cy="643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MobileNe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tV2 congelado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Red preentrenada en ImageNet (backbone)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Clasificador añadido: GAP → Densas + Dropout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Accuracy validación: ~75 %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</a:t>
            </a: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ejora generalización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>
              <a:lnSpc>
                <a:spcPts val="3220"/>
              </a:lnSpc>
              <a:spcBef>
                <a:spcPct val="0"/>
              </a:spcBef>
            </a:pPr>
          </a:p>
          <a:p>
            <a:pPr algn="just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Fine-tuning de 10 capas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Se descongelan las últimas 10 capas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Learning rate bajo + reducción dinámica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Accuracy validación: ~80 %</a:t>
            </a:r>
          </a:p>
          <a:p>
            <a:pPr algn="just" marL="993141" indent="-331047" lvl="2">
              <a:lnSpc>
                <a:spcPts val="3220"/>
              </a:lnSpc>
              <a:spcBef>
                <a:spcPct val="0"/>
              </a:spcBef>
              <a:buFont typeface="Arial"/>
              <a:buChar char="⚬"/>
            </a:pPr>
            <a:r>
              <a:rPr lang="en-US" sz="2300">
                <a:solidFill>
                  <a:srgbClr val="164D42"/>
                </a:solidFill>
                <a:latin typeface="Codec Pro"/>
                <a:ea typeface="Codec Pro"/>
                <a:cs typeface="Codec Pro"/>
                <a:sym typeface="Codec Pro"/>
              </a:rPr>
              <a:t>Mejor convergencia y menor overfitting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659" y="28575"/>
            <a:ext cx="8659349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000">
                <a:solidFill>
                  <a:srgbClr val="398D42"/>
                </a:solidFill>
                <a:latin typeface="Codec Pro"/>
                <a:ea typeface="Codec Pro"/>
                <a:cs typeface="Codec Pro"/>
                <a:sym typeface="Codec Pro"/>
              </a:rPr>
              <a:t>Transfer Learning: MobileNetV2 y Fine-Tuning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DAGqAedRrkY</dc:identifier>
  <dcterms:modified xsi:type="dcterms:W3CDTF">2011-08-01T06:04:30Z</dcterms:modified>
  <cp:revision>1</cp:revision>
  <dc:title>Plantas Medicinales Machine Learning</dc:title>
</cp:coreProperties>
</file>